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498" y="-7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B3B8-407E-4AC4-8E88-2D8F672F6268}" type="datetimeFigureOut">
              <a:rPr lang="pt-BR" smtClean="0"/>
              <a:pPr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485797" y="13315892"/>
            <a:ext cx="14001848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28673" y="9958306"/>
            <a:ext cx="29163645" cy="4700570"/>
          </a:xfrm>
        </p:spPr>
        <p:txBody>
          <a:bodyPr>
            <a:normAutofit fontScale="90000"/>
          </a:bodyPr>
          <a:lstStyle/>
          <a:p>
            <a:r>
              <a:rPr lang="pt-BR" sz="6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6700" b="1" dirty="0" smtClean="0">
                <a:latin typeface="Arial" pitchFamily="34" charset="0"/>
                <a:cs typeface="Arial" pitchFamily="34" charset="0"/>
              </a:rPr>
            </a:br>
            <a:r>
              <a:rPr lang="pt-BR" sz="6700" b="1" dirty="0" smtClean="0">
                <a:latin typeface="Arial" pitchFamily="34" charset="0"/>
                <a:cs typeface="Arial" pitchFamily="34" charset="0"/>
              </a:rPr>
              <a:t>Eficácia de Novas Substâncias Antimicrobianas na Prevenção de Infecções Bacterianas em Animais Domésticos</a:t>
            </a:r>
            <a:br>
              <a:rPr lang="pt-BR" sz="6700" b="1" dirty="0" smtClean="0">
                <a:latin typeface="Arial" pitchFamily="34" charset="0"/>
                <a:cs typeface="Arial" pitchFamily="34" charset="0"/>
              </a:rPr>
            </a:br>
            <a:r>
              <a:rPr lang="pt-BR" sz="6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6700" dirty="0" smtClean="0">
                <a:latin typeface="Arial" pitchFamily="34" charset="0"/>
                <a:cs typeface="Arial" pitchFamily="34" charset="0"/>
              </a:rPr>
            </a:br>
            <a:r>
              <a:rPr lang="pt-BR" sz="5600" dirty="0" smtClean="0">
                <a:latin typeface="Arial" pitchFamily="34" charset="0"/>
                <a:cs typeface="Arial" pitchFamily="34" charset="0"/>
              </a:rPr>
              <a:t>Maria Silva*¹, João Pereira², Ana Oliveira¹</a:t>
            </a:r>
            <a:br>
              <a:rPr lang="pt-BR" sz="5600" dirty="0" smtClean="0">
                <a:latin typeface="Arial" pitchFamily="34" charset="0"/>
                <a:cs typeface="Arial" pitchFamily="34" charset="0"/>
              </a:rPr>
            </a:br>
            <a:r>
              <a:rPr lang="pt-BR" sz="5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600" dirty="0" smtClean="0"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latin typeface="Arial" pitchFamily="34" charset="0"/>
                <a:cs typeface="Arial" pitchFamily="34" charset="0"/>
              </a:rPr>
              <a:t>¹Universidade Veterinária de São Paulo, ²Instituto de Pesquisa em Saúde Animal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600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00045" y="12612887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Introdução/Justificativa/Objetivo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1414359" y="26746236"/>
            <a:ext cx="14144724" cy="6357982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buNone/>
            </a:pPr>
            <a:r>
              <a:rPr lang="pt-BR" sz="16000" b="1" dirty="0" smtClean="0">
                <a:latin typeface="Arial" pitchFamily="34" charset="0"/>
                <a:cs typeface="Arial" pitchFamily="34" charset="0"/>
              </a:rPr>
              <a:t>População estudada:</a:t>
            </a:r>
            <a:r>
              <a:rPr lang="pt-BR" sz="1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 smtClean="0">
                <a:latin typeface="Arial" pitchFamily="34" charset="0"/>
                <a:cs typeface="Arial" pitchFamily="34" charset="0"/>
              </a:rPr>
            </a:br>
            <a:r>
              <a:rPr lang="pt-BR" sz="16000" dirty="0" smtClean="0">
                <a:latin typeface="Arial" pitchFamily="34" charset="0"/>
                <a:cs typeface="Arial" pitchFamily="34" charset="0"/>
              </a:rPr>
              <a:t>120 cães e gatos, divididos em três grupos.</a:t>
            </a:r>
          </a:p>
          <a:p>
            <a:pPr marL="533400" indent="-533400">
              <a:buNone/>
            </a:pPr>
            <a:r>
              <a:rPr lang="pt-BR" sz="16000" b="1" dirty="0" smtClean="0">
                <a:latin typeface="Arial" pitchFamily="34" charset="0"/>
                <a:cs typeface="Arial" pitchFamily="34" charset="0"/>
              </a:rPr>
              <a:t>Intervenção:</a:t>
            </a:r>
            <a:endParaRPr lang="pt-BR" sz="16000" dirty="0" smtClean="0">
              <a:latin typeface="Arial" pitchFamily="34" charset="0"/>
              <a:cs typeface="Arial" pitchFamily="34" charset="0"/>
            </a:endParaRPr>
          </a:p>
          <a:p>
            <a:pPr marL="533400" indent="-533400"/>
            <a:r>
              <a:rPr lang="pt-BR" sz="16000" dirty="0" smtClean="0">
                <a:latin typeface="Arial" pitchFamily="34" charset="0"/>
                <a:cs typeface="Arial" pitchFamily="34" charset="0"/>
              </a:rPr>
              <a:t>Grupo Controle: Não recebeu tratamento.</a:t>
            </a:r>
          </a:p>
          <a:p>
            <a:pPr marL="533400" indent="-533400"/>
            <a:r>
              <a:rPr lang="pt-BR" sz="16000" dirty="0" smtClean="0">
                <a:latin typeface="Arial" pitchFamily="34" charset="0"/>
                <a:cs typeface="Arial" pitchFamily="34" charset="0"/>
              </a:rPr>
              <a:t>Grupo A: Tratado com Substância A.</a:t>
            </a:r>
          </a:p>
          <a:p>
            <a:pPr marL="533400" indent="-533400"/>
            <a:r>
              <a:rPr lang="pt-BR" sz="16000" dirty="0" smtClean="0">
                <a:latin typeface="Arial" pitchFamily="34" charset="0"/>
                <a:cs typeface="Arial" pitchFamily="34" charset="0"/>
              </a:rPr>
              <a:t>Grupo B: Tratado com Substância B.</a:t>
            </a:r>
          </a:p>
          <a:p>
            <a:pPr marL="533400" indent="-533400">
              <a:buNone/>
            </a:pPr>
            <a:r>
              <a:rPr lang="pt-BR" sz="16000" b="1" dirty="0" smtClean="0">
                <a:latin typeface="Arial" pitchFamily="34" charset="0"/>
                <a:cs typeface="Arial" pitchFamily="34" charset="0"/>
              </a:rPr>
              <a:t>Coleta de dados:</a:t>
            </a:r>
            <a:r>
              <a:rPr lang="pt-BR" sz="1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 smtClean="0">
                <a:latin typeface="Arial" pitchFamily="34" charset="0"/>
                <a:cs typeface="Arial" pitchFamily="34" charset="0"/>
              </a:rPr>
            </a:br>
            <a:r>
              <a:rPr lang="pt-BR" sz="16000" dirty="0" smtClean="0">
                <a:latin typeface="Arial" pitchFamily="34" charset="0"/>
                <a:cs typeface="Arial" pitchFamily="34" charset="0"/>
              </a:rPr>
              <a:t>Foram realizados exames bacteriológicos antes e após o tratamento, ao longo de 30 dias. Todos os animais foram monitorados diariamente para avaliação de efeitos colaterais.</a:t>
            </a:r>
          </a:p>
          <a:p>
            <a:pPr marL="533400" indent="-533400">
              <a:buNone/>
            </a:pPr>
            <a:r>
              <a:rPr lang="pt-BR" sz="16000" b="1" dirty="0" smtClean="0">
                <a:latin typeface="Arial" pitchFamily="34" charset="0"/>
                <a:cs typeface="Arial" pitchFamily="34" charset="0"/>
              </a:rPr>
              <a:t>Análise de dados:</a:t>
            </a:r>
            <a:r>
              <a:rPr lang="pt-BR" sz="1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 smtClean="0">
                <a:latin typeface="Arial" pitchFamily="34" charset="0"/>
                <a:cs typeface="Arial" pitchFamily="34" charset="0"/>
              </a:rPr>
            </a:br>
            <a:r>
              <a:rPr lang="pt-BR" sz="16000" dirty="0" smtClean="0">
                <a:latin typeface="Arial" pitchFamily="34" charset="0"/>
                <a:cs typeface="Arial" pitchFamily="34" charset="0"/>
              </a:rPr>
              <a:t>Utilizamos análise estatística descritiva e testes de hipótese (p &lt; 0,05) para avaliar a diferença entre os grupos.</a:t>
            </a:r>
          </a:p>
          <a:p>
            <a:pPr marL="533400" indent="-533400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1557235" y="36676118"/>
            <a:ext cx="13787534" cy="3286148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Gráfico 1: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Incidência de infecções nos grupos controle, A e B (insira gráfico de barras mostrando a redução de infecções).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946221" y="25174600"/>
            <a:ext cx="13972032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5"/>
          <p:cNvSpPr txBox="1">
            <a:spLocks/>
          </p:cNvSpPr>
          <p:nvPr/>
        </p:nvSpPr>
        <p:spPr>
          <a:xfrm>
            <a:off x="16702091" y="24471595"/>
            <a:ext cx="14317416" cy="1917451"/>
          </a:xfrm>
          <a:prstGeom prst="rect">
            <a:avLst/>
          </a:prstGeom>
        </p:spPr>
        <p:txBody>
          <a:bodyPr vert="horz" lIns="432054" tIns="216027" rIns="432054" bIns="216027" rtlCol="0" anchor="b">
            <a:norm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Discussão/Conclusão</a:t>
            </a:r>
            <a:endParaRPr kumimoji="0" lang="pt-BR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85797" y="25460352"/>
            <a:ext cx="14001848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44175" y="35307421"/>
            <a:ext cx="14001848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6916405" y="34401477"/>
            <a:ext cx="14001848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00045" y="24745972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e métodos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28607" y="34604416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6630653" y="33687097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14359" y="40605208"/>
            <a:ext cx="29646770" cy="142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843251" y="40890960"/>
            <a:ext cx="2564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Apoio/financiamento/agradecimento</a:t>
            </a:r>
            <a:endParaRPr lang="pt-BR" sz="4000" dirty="0"/>
          </a:p>
        </p:txBody>
      </p:sp>
      <p:sp>
        <p:nvSpPr>
          <p:cNvPr id="23" name="Espaço Reservado para Conteúdo 8"/>
          <p:cNvSpPr txBox="1">
            <a:spLocks/>
          </p:cNvSpPr>
          <p:nvPr/>
        </p:nvSpPr>
        <p:spPr>
          <a:xfrm>
            <a:off x="1200045" y="14387462"/>
            <a:ext cx="14644790" cy="6715172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Infecções bacterianas são uma das principais causas de morbidade em animais domésticos. Com o aumento da resistência bacteriana, torna-se crucial o desenvolvimento de novas substâncias antimicrobianas. Este estudo propõe avaliar a eficácia de duas substâncias inovadoras no tratamento e prevenção de infecções em cães e gatos.</a:t>
            </a:r>
          </a:p>
          <a:p>
            <a:pPr lvl="0" algn="just">
              <a:spcBef>
                <a:spcPct val="20000"/>
              </a:spcBef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Este estudo avaliou a eficácia de novas substâncias antimicrobianas no tratamento e prevenção de infecções bacterianas em cães e gatos. Realizamos um estudo experimental controlado com 120 animais divididos em três grupos: controle, tratamento com substância A e substância B. Os resultados mostraram que ambas as substâncias reduziram significativamente a incidência de infecções, com a substância B sendo a mais eficaz. Concluímos que o uso de novas substâncias antimicrobianas pode ser uma estratégia promissora no controle de infecções bacterianas em animais domésticos.</a:t>
            </a: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ço Reservado para Conteúdo 8"/>
          <p:cNvSpPr txBox="1">
            <a:spLocks/>
          </p:cNvSpPr>
          <p:nvPr/>
        </p:nvSpPr>
        <p:spPr>
          <a:xfrm>
            <a:off x="16702091" y="26389046"/>
            <a:ext cx="14430476" cy="6357982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substância B demonstrou ser significativamente mais eficaz do que a substância A, sem apresentar efeitos colaterais graves. Isso sugere que o uso dessa nova substância pode ser incorporado aos tratamentos de rotina em clínicas veterinárias para reduzir a incidência de infecções bacterianas. Estudos futuros devem focar em populações maiores e em diferentes espécies animais.</a:t>
            </a:r>
          </a:p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novas substâncias antimicrobianas testadas neste estudo, especialmente a substância B, apresentam um grande potencial no controle de infecções bacterianas em animais domésticos. Mais estudos são necessários para confirmar esses achados em larga escala.</a:t>
            </a:r>
          </a:p>
        </p:txBody>
      </p:sp>
      <p:sp>
        <p:nvSpPr>
          <p:cNvPr id="25" name="Espaço Reservado para Conteúdo 6"/>
          <p:cNvSpPr txBox="1">
            <a:spLocks/>
          </p:cNvSpPr>
          <p:nvPr/>
        </p:nvSpPr>
        <p:spPr>
          <a:xfrm>
            <a:off x="17059281" y="35533110"/>
            <a:ext cx="13930410" cy="428628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marL="533400" lvl="0" indent="-5334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Silva, M., Pereira, J., Oliveira, A. "Substâncias antimicrobianas na prática veterinária", Revista de Saúde Animal, 2023.</a:t>
            </a:r>
          </a:p>
          <a:p>
            <a:pPr marL="533400" lvl="0" indent="-5334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Oliveira, A., "Resistência bacteriana em animais", Ciência Veterinária, 2021.</a:t>
            </a: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1445" y="18742867"/>
            <a:ext cx="7858180" cy="612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Espaço Reservado para Conteúdo 8"/>
          <p:cNvSpPr txBox="1">
            <a:spLocks/>
          </p:cNvSpPr>
          <p:nvPr/>
        </p:nvSpPr>
        <p:spPr>
          <a:xfrm>
            <a:off x="16987843" y="13315892"/>
            <a:ext cx="13930410" cy="3286148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marL="609600" lvl="0" indent="-6096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Gráfico 2: Comparação da eficácia entre substâncias A e B (insira gráfico de linhas mostrando a superioridade da substância B).</a:t>
            </a:r>
          </a:p>
          <a:p>
            <a:pPr marL="609600" lvl="0" indent="-6096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Tabela 1: Efeitos colaterais reportados em cada grupo (insira uma tabela fictícia com dados numéricos).</a:t>
            </a:r>
          </a:p>
          <a:p>
            <a:pPr marL="609600" lvl="0" indent="-6096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Os resultados indicam que a substância B reduziu as infecções em 80% dos casos, enquanto a substância A obteve uma redução </a:t>
            </a:r>
            <a:endParaRPr kumimoji="0" lang="pt-BR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0405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376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Eficácia de Novas Substâncias Antimicrobianas na Prevenção de Infecções Bacterianas em Animais Domésticos  Maria Silva*¹, João Pereira², Ana Oliveira¹  ¹Universidade Veterinária de São Paulo, ²Instituto de Pesquisa em Saúde Animal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UEL - Hospital Universitário</dc:creator>
  <cp:lastModifiedBy>UEL - Hospital Universitário</cp:lastModifiedBy>
  <cp:revision>16</cp:revision>
  <dcterms:created xsi:type="dcterms:W3CDTF">2024-10-23T16:28:09Z</dcterms:created>
  <dcterms:modified xsi:type="dcterms:W3CDTF">2024-10-23T19:29:17Z</dcterms:modified>
</cp:coreProperties>
</file>